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67" r:id="rId7"/>
    <p:sldId id="268" r:id="rId8"/>
    <p:sldId id="270" r:id="rId9"/>
    <p:sldId id="274" r:id="rId10"/>
    <p:sldId id="275" r:id="rId11"/>
    <p:sldId id="276" r:id="rId12"/>
    <p:sldId id="284" r:id="rId13"/>
    <p:sldId id="285" r:id="rId14"/>
    <p:sldId id="278" r:id="rId15"/>
    <p:sldId id="279" r:id="rId16"/>
    <p:sldId id="280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AF097-7077-4078-9C89-9100C11F6D2C}" v="61" dt="2020-04-23T16:49:09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ynolds, Holly R" userId="S::reynoldh@iu.edu::37c91718-88b4-4381-9557-492b4ad0ce54" providerId="AD" clId="Web-{379AF097-7077-4078-9C89-9100C11F6D2C}"/>
    <pc:docChg chg="modSld">
      <pc:chgData name="Reynolds, Holly R" userId="S::reynoldh@iu.edu::37c91718-88b4-4381-9557-492b4ad0ce54" providerId="AD" clId="Web-{379AF097-7077-4078-9C89-9100C11F6D2C}" dt="2020-04-23T16:49:09.271" v="60" actId="20577"/>
      <pc:docMkLst>
        <pc:docMk/>
      </pc:docMkLst>
      <pc:sldChg chg="modSp">
        <pc:chgData name="Reynolds, Holly R" userId="S::reynoldh@iu.edu::37c91718-88b4-4381-9557-492b4ad0ce54" providerId="AD" clId="Web-{379AF097-7077-4078-9C89-9100C11F6D2C}" dt="2020-04-23T16:49:07.459" v="58" actId="20577"/>
        <pc:sldMkLst>
          <pc:docMk/>
          <pc:sldMk cId="621215913" sldId="256"/>
        </pc:sldMkLst>
        <pc:spChg chg="mod">
          <ac:chgData name="Reynolds, Holly R" userId="S::reynoldh@iu.edu::37c91718-88b4-4381-9557-492b4ad0ce54" providerId="AD" clId="Web-{379AF097-7077-4078-9C89-9100C11F6D2C}" dt="2020-04-23T16:49:07.459" v="58" actId="20577"/>
          <ac:spMkLst>
            <pc:docMk/>
            <pc:sldMk cId="621215913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8" y="4965759"/>
            <a:ext cx="2202379" cy="1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1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985308-5F0F-4EBE-A36D-F49676E2BBC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79E7B3-19AF-43DF-9F60-675716EFC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5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its.iu.edu/U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UPS </a:t>
            </a:r>
            <a:r>
              <a:rPr lang="en-US" dirty="0" err="1"/>
              <a:t>ShipExec</a:t>
            </a:r>
            <a:r>
              <a:rPr lang="en-US" dirty="0"/>
              <a:t> Thin Client Training for New Users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121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19640"/>
          </a:xfrm>
        </p:spPr>
        <p:txBody>
          <a:bodyPr>
            <a:norm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If all fields in “Ship From” and “Shipment Information” fields are completed, and pickup request is completed (if necessary), click Ship in the bottom right corner of the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1308" t="87731"/>
          <a:stretch/>
        </p:blipFill>
        <p:spPr>
          <a:xfrm>
            <a:off x="4979365" y="3671765"/>
            <a:ext cx="2444415" cy="146265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362114" y="3287049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</a:t>
            </a:r>
            <a:r>
              <a:rPr lang="en-US" dirty="0" err="1"/>
              <a:t>Airbill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181" y="5251762"/>
            <a:ext cx="5225887" cy="107637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“Pickup No.” field will populate if Pickup Request is submitted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The “Pickup No:” is the reference number to your specific pickup request in case there are any issues with your package being picked up by 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Check Pickup Status by going to UPS.com, click on the Shipping, select Schedule a Pickup, and look on the right side of screen to click on “Pickup Request Status”. Enter in the Pickup No. listed on receipt into PRN field and submit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2015" y="2278550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Shipment Receipt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1881" y="227337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Airbill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301A8-E4FC-44AA-932D-43182296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18" y="2642711"/>
            <a:ext cx="2441659" cy="3267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AFE1296-181F-46ED-A995-75EB3968FE3A}"/>
              </a:ext>
            </a:extLst>
          </p:cNvPr>
          <p:cNvGrpSpPr/>
          <p:nvPr/>
        </p:nvGrpSpPr>
        <p:grpSpPr>
          <a:xfrm>
            <a:off x="1392181" y="2642711"/>
            <a:ext cx="5225887" cy="2550862"/>
            <a:chOff x="447890" y="2260326"/>
            <a:chExt cx="6323018" cy="33327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B0A058-9D68-45FB-982A-0F09206F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90" y="2260326"/>
              <a:ext cx="6323018" cy="33327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07FD30-312E-49D4-88D3-B26A2E35E8F4}"/>
                </a:ext>
              </a:extLst>
            </p:cNvPr>
            <p:cNvSpPr/>
            <p:nvPr/>
          </p:nvSpPr>
          <p:spPr>
            <a:xfrm>
              <a:off x="4494610" y="2581845"/>
              <a:ext cx="1688555" cy="5161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4F53D3-9FCC-4CBF-9129-2E17676B2F36}"/>
              </a:ext>
            </a:extLst>
          </p:cNvPr>
          <p:cNvSpPr txBox="1">
            <a:spLocks/>
          </p:cNvSpPr>
          <p:nvPr/>
        </p:nvSpPr>
        <p:spPr>
          <a:xfrm>
            <a:off x="1097280" y="1771901"/>
            <a:ext cx="7715182" cy="358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PDF files will download to your computer after you click “Ship”:</a:t>
            </a:r>
          </a:p>
        </p:txBody>
      </p:sp>
    </p:spTree>
    <p:extLst>
      <p:ext uri="{BB962C8B-B14F-4D97-AF65-F5344CB8AC3E}">
        <p14:creationId xmlns:p14="http://schemas.microsoft.com/office/powerpoint/2010/main" val="379882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</a:t>
            </a:r>
            <a:r>
              <a:rPr lang="en-US" dirty="0" err="1"/>
              <a:t>Airbill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5762950" cy="2128561"/>
          </a:xfrm>
        </p:spPr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Print out the UPS air waybill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Fold the UPS air waybill and slide it inside the plastic UPS sleeve (NCRAD will provide these in kit requests)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Peel the back off the plastic UPS sleeve and stick the sleeve to your package, making sure it is laying as flat as possible along the surface of the package.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9C9-82F1-41FB-B1E3-AE3F72D70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28" y="1737360"/>
            <a:ext cx="3420283" cy="4576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4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Reprint </a:t>
            </a:r>
            <a:r>
              <a:rPr lang="en-US" dirty="0" err="1"/>
              <a:t>Airbills</a:t>
            </a:r>
            <a:r>
              <a:rPr lang="en-US" dirty="0"/>
              <a:t>/Voiding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7893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reprint airbill or void a shipment, click “History” at the top of the </a:t>
            </a:r>
            <a:r>
              <a:rPr lang="en-US" dirty="0" err="1"/>
              <a:t>ShipExec</a:t>
            </a:r>
            <a:r>
              <a:rPr lang="en-US" dirty="0"/>
              <a:t> Thin Client portal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shipment doesn’t automatically pop up, enter in the date of shipment and then click “Search”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04" y="1845734"/>
            <a:ext cx="2990969" cy="35071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0800000">
            <a:off x="8449944" y="2157565"/>
            <a:ext cx="410365" cy="56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7E450-D4B2-454D-B7C2-BB6E24F6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904" y="2803825"/>
            <a:ext cx="3276789" cy="39458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4193517">
            <a:off x="6186124" y="2811632"/>
            <a:ext cx="424059" cy="90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Reprint </a:t>
            </a:r>
            <a:r>
              <a:rPr lang="en-US" dirty="0" err="1"/>
              <a:t>Airbill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Click the print icon to reprint </a:t>
            </a:r>
            <a:r>
              <a:rPr lang="en-US" dirty="0" err="1"/>
              <a:t>airbill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8D8F7-82E8-4F79-911F-27CB30EB6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9" y="2828749"/>
            <a:ext cx="9635881" cy="1200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1994624" y="2238633"/>
            <a:ext cx="541186" cy="12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To void a shipment, click on the “X” symbol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2C522-4022-4940-8015-1E22D383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9" y="2828749"/>
            <a:ext cx="9635881" cy="1200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Down Arrow 4">
            <a:extLst>
              <a:ext uri="{FF2B5EF4-FFF2-40B4-BE49-F238E27FC236}">
                <a16:creationId xmlns:a16="http://schemas.microsoft.com/office/drawing/2014/main" id="{A6207E8F-626A-4B6C-91B5-EF799C07F79A}"/>
              </a:ext>
            </a:extLst>
          </p:cNvPr>
          <p:cNvSpPr/>
          <p:nvPr/>
        </p:nvSpPr>
        <p:spPr>
          <a:xfrm>
            <a:off x="1655259" y="2228498"/>
            <a:ext cx="541186" cy="12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dirty="0"/>
              <a:t>NCRAD will register user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400" dirty="0"/>
              <a:t>Username: user’s email address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400" dirty="0"/>
              <a:t>Password: NCRAD creates first default password, user can then update upon first login</a:t>
            </a:r>
          </a:p>
        </p:txBody>
      </p:sp>
    </p:spTree>
    <p:extLst>
      <p:ext uri="{BB962C8B-B14F-4D97-AF65-F5344CB8AC3E}">
        <p14:creationId xmlns:p14="http://schemas.microsoft.com/office/powerpoint/2010/main" val="17417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Shipping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18049" cy="4023360"/>
          </a:xfrm>
        </p:spPr>
        <p:txBody>
          <a:bodyPr anchor="t"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Log into the </a:t>
            </a:r>
            <a:r>
              <a:rPr lang="en-US" dirty="0" err="1"/>
              <a:t>ShipExec</a:t>
            </a:r>
            <a:r>
              <a:rPr lang="en-US" dirty="0"/>
              <a:t> Thin Client: </a:t>
            </a:r>
            <a:r>
              <a:rPr lang="en-US" dirty="0">
                <a:hlinkClick r:id="rId2"/>
              </a:rPr>
              <a:t>https://kits.iu.edu/UPS</a:t>
            </a:r>
            <a:endParaRPr lang="en-US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Click on the “Shipping” dropdown and click on “Shipping and Rating”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55" y="1845734"/>
            <a:ext cx="4238625" cy="48577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00000">
            <a:off x="8443703" y="2205709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22893-7DBE-494F-8151-F690E7B1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23" y="3553627"/>
            <a:ext cx="4705568" cy="2702810"/>
          </a:xfrm>
          <a:prstGeom prst="rect">
            <a:avLst/>
          </a:prstGeom>
        </p:spPr>
      </p:pic>
      <p:sp>
        <p:nvSpPr>
          <p:cNvPr id="8" name="Down Arrow 5">
            <a:extLst>
              <a:ext uri="{FF2B5EF4-FFF2-40B4-BE49-F238E27FC236}">
                <a16:creationId xmlns:a16="http://schemas.microsoft.com/office/drawing/2014/main" id="{D6ED09AF-F105-46A6-8560-CAD503A83605}"/>
              </a:ext>
            </a:extLst>
          </p:cNvPr>
          <p:cNvSpPr/>
          <p:nvPr/>
        </p:nvSpPr>
        <p:spPr>
          <a:xfrm rot="3102812">
            <a:off x="8018520" y="2090803"/>
            <a:ext cx="298933" cy="2357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384" y="1845734"/>
            <a:ext cx="4532148" cy="4023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right side of the screen, choose the name of your study from the    “Study Group” drop down 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This step </a:t>
            </a:r>
            <a:r>
              <a:rPr lang="en-US" sz="2000" i="1" u="sng" dirty="0"/>
              <a:t>must</a:t>
            </a:r>
            <a:r>
              <a:rPr lang="en-US" sz="2000" i="1" dirty="0"/>
              <a:t> be done 1</a:t>
            </a:r>
            <a:r>
              <a:rPr lang="en-US" sz="2000" i="1" baseline="30000" dirty="0"/>
              <a:t>st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13B5-D9D8-4595-B7B1-37EAC5BE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2" r="1043" b="1"/>
          <a:stretch/>
        </p:blipFill>
        <p:spPr>
          <a:xfrm>
            <a:off x="755143" y="4021738"/>
            <a:ext cx="4992114" cy="1450757"/>
          </a:xfrm>
          <a:prstGeom prst="rect">
            <a:avLst/>
          </a:prstGeom>
        </p:spPr>
      </p:pic>
      <p:sp>
        <p:nvSpPr>
          <p:cNvPr id="7" name="Down Arrow 5">
            <a:extLst>
              <a:ext uri="{FF2B5EF4-FFF2-40B4-BE49-F238E27FC236}">
                <a16:creationId xmlns:a16="http://schemas.microsoft.com/office/drawing/2014/main" id="{338B43A7-5286-4817-AE62-598557490302}"/>
              </a:ext>
            </a:extLst>
          </p:cNvPr>
          <p:cNvSpPr/>
          <p:nvPr/>
        </p:nvSpPr>
        <p:spPr>
          <a:xfrm>
            <a:off x="4661706" y="2725714"/>
            <a:ext cx="298933" cy="1655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6A1FB-C235-409A-BE53-CDB99E87D4FA}"/>
              </a:ext>
            </a:extLst>
          </p:cNvPr>
          <p:cNvSpPr/>
          <p:nvPr/>
        </p:nvSpPr>
        <p:spPr>
          <a:xfrm>
            <a:off x="7368102" y="1845734"/>
            <a:ext cx="4368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On the left side of the screen, Click on the magnifying glass icon</a:t>
            </a:r>
          </a:p>
        </p:txBody>
      </p:sp>
    </p:spTree>
    <p:extLst>
      <p:ext uri="{BB962C8B-B14F-4D97-AF65-F5344CB8AC3E}">
        <p14:creationId xmlns:p14="http://schemas.microsoft.com/office/powerpoint/2010/main" val="331297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Finding Your Contact Information</a:t>
            </a:r>
            <a:endParaRPr lang="en-US" kern="1200" spc="-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EC57D-882E-42ED-83B4-ED8377ABB374}"/>
              </a:ext>
            </a:extLst>
          </p:cNvPr>
          <p:cNvSpPr/>
          <p:nvPr/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right side of the screen, a list of all the site addresses within the study you selected should populate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can filter the search for their address further by filling in the “Company”, “Contact”, or “Address 1” fields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Hit “Search” when ready.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you have found your site address, click on the “Select” button to the left of the address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any information needs to be updated, please reach out to the NCRAD Coordinator of your study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07"/>
          <a:stretch/>
        </p:blipFill>
        <p:spPr>
          <a:xfrm>
            <a:off x="6334812" y="1845733"/>
            <a:ext cx="5685205" cy="4406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74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1181AC-72D4-42BB-B0F7-123894893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t="1990" b="1990"/>
          <a:stretch/>
        </p:blipFill>
        <p:spPr>
          <a:xfrm>
            <a:off x="860469" y="2118277"/>
            <a:ext cx="10843820" cy="3027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4508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Please verify that both the shipping information AND study reference are correct for this shipment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220081" y="3517391"/>
            <a:ext cx="535260" cy="722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1312172" y="2156485"/>
            <a:ext cx="535260" cy="722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4BD8A8-B856-4F6A-9F68-123B5E32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6" y="2188910"/>
            <a:ext cx="10982227" cy="4669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Selected wrong Contact or Study Reference?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Click Reset and repeat previous search steps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550667" y="5420591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Shipment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19640"/>
          </a:xfrm>
        </p:spPr>
        <p:txBody>
          <a:bodyPr>
            <a:norm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Ambient shipments</a:t>
            </a:r>
          </a:p>
          <a:p>
            <a:pPr marL="458788" lvl="1" indent="-231775">
              <a:buFont typeface="Arial" panose="020B0604020202020204" pitchFamily="34" charset="0"/>
              <a:buChar char="•"/>
            </a:pPr>
            <a:r>
              <a:rPr lang="en-US" dirty="0"/>
              <a:t>Enter the total weight of your package in the “Weight” field, leave the “Dry Ice Weight” field empty!</a:t>
            </a:r>
            <a:endParaRPr lang="en-US" i="1" dirty="0"/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200" dirty="0"/>
              <a:t>Frozen shipments</a:t>
            </a:r>
          </a:p>
          <a:p>
            <a:pPr marL="458788" lvl="2" indent="-173038">
              <a:buFont typeface="Arial" panose="020B0604020202020204" pitchFamily="34" charset="0"/>
              <a:buChar char="•"/>
            </a:pPr>
            <a:r>
              <a:rPr lang="en-US" sz="1800" dirty="0"/>
              <a:t>Enter the total weight of your package in the “Weight” field</a:t>
            </a:r>
          </a:p>
          <a:p>
            <a:pPr marL="458788" lvl="2" indent="-173038">
              <a:buFont typeface="Arial" panose="020B0604020202020204" pitchFamily="34" charset="0"/>
              <a:buChar char="•"/>
            </a:pPr>
            <a:r>
              <a:rPr lang="en-US" sz="1800" dirty="0"/>
              <a:t>Enter the dry ice weight in the “Dry Ice Weight” field</a:t>
            </a:r>
          </a:p>
          <a:p>
            <a:pPr marL="641668" lvl="3" indent="-173038">
              <a:buFont typeface="Arial" panose="020B0604020202020204" pitchFamily="34" charset="0"/>
              <a:buChar char="•"/>
            </a:pPr>
            <a:r>
              <a:rPr lang="en-US" sz="1800" dirty="0"/>
              <a:t>The “Dry Ice Weight” field cannot be higher than the “Weight” field (will receive an error message)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C0F75-25F1-4683-927F-02990E4F0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2479596" y="4073748"/>
            <a:ext cx="7293768" cy="21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request UPS Pickup?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90230" cy="4476238"/>
          </a:xfrm>
        </p:spPr>
        <p:txBody>
          <a:bodyPr>
            <a:normAutofit fontScale="92500" lnSpcReduction="2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Click on the “Pickup Request” button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Fill out all fields for the pickup request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Enter in the “Earliest Time Ready” and “Latest Time Ready” in 24-hour format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Users must schedule pickup minimum 1 hour before “Earliest Time Ready”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Choose a name and number that is the best to contact if the UPS driver has questions related to picking up your package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Entering the Room Number and Floor will help the UPS driver locate your package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Room number field is free text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Floor field is numerical only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Hit “Save” when done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E37A9-C007-47CD-9D16-E19B7395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894" y="3270980"/>
            <a:ext cx="4352259" cy="3050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595DA5-8199-457E-837A-A9B12B4DA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2" r="1043" b="1"/>
          <a:stretch/>
        </p:blipFill>
        <p:spPr>
          <a:xfrm>
            <a:off x="7098966" y="1778791"/>
            <a:ext cx="4992114" cy="1450757"/>
          </a:xfrm>
          <a:prstGeom prst="rect">
            <a:avLst/>
          </a:prstGeom>
        </p:spPr>
      </p:pic>
      <p:sp>
        <p:nvSpPr>
          <p:cNvPr id="9" name="Down Arrow 5">
            <a:extLst>
              <a:ext uri="{FF2B5EF4-FFF2-40B4-BE49-F238E27FC236}">
                <a16:creationId xmlns:a16="http://schemas.microsoft.com/office/drawing/2014/main" id="{714CF29E-393F-4EEF-932B-AFCD3CC8DA70}"/>
              </a:ext>
            </a:extLst>
          </p:cNvPr>
          <p:cNvSpPr/>
          <p:nvPr/>
        </p:nvSpPr>
        <p:spPr>
          <a:xfrm rot="17687786">
            <a:off x="5994996" y="1402147"/>
            <a:ext cx="420083" cy="2184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1412"/>
      </p:ext>
    </p:extLst>
  </p:cSld>
  <p:clrMapOvr>
    <a:masterClrMapping/>
  </p:clrMapOvr>
</p:sld>
</file>

<file path=ppt/theme/theme1.xml><?xml version="1.0" encoding="utf-8"?>
<a:theme xmlns:a="http://schemas.openxmlformats.org/drawingml/2006/main" name="NCRAD">
  <a:themeElements>
    <a:clrScheme name="NCRAD">
      <a:dk1>
        <a:srgbClr val="000000"/>
      </a:dk1>
      <a:lt1>
        <a:sysClr val="window" lastClr="FFFFFF"/>
      </a:lt1>
      <a:dk2>
        <a:srgbClr val="4EA8A5"/>
      </a:dk2>
      <a:lt2>
        <a:srgbClr val="93BE62"/>
      </a:lt2>
      <a:accent1>
        <a:srgbClr val="9D6CAF"/>
      </a:accent1>
      <a:accent2>
        <a:srgbClr val="4EA8A5"/>
      </a:accent2>
      <a:accent3>
        <a:srgbClr val="93BE62"/>
      </a:accent3>
      <a:accent4>
        <a:srgbClr val="BB99C7"/>
      </a:accent4>
      <a:accent5>
        <a:srgbClr val="8FCBCA"/>
      </a:accent5>
      <a:accent6>
        <a:srgbClr val="B5D395"/>
      </a:accent6>
      <a:hlink>
        <a:srgbClr val="2998E3"/>
      </a:hlink>
      <a:folHlink>
        <a:srgbClr val="8C8C8C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" id="{130F771E-01FE-4433-B938-A7ECD5030A4E}" vid="{59C87B4B-5915-4C63-96F0-1E5017F29B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B6AB552887947BB1DF78F8DDE2608" ma:contentTypeVersion="2" ma:contentTypeDescription="Create a new document." ma:contentTypeScope="" ma:versionID="407d87cda3050d87c9aa46b5aa901555">
  <xsd:schema xmlns:xsd="http://www.w3.org/2001/XMLSchema" xmlns:xs="http://www.w3.org/2001/XMLSchema" xmlns:p="http://schemas.microsoft.com/office/2006/metadata/properties" xmlns:ns2="6e10daf8-483b-452c-87d9-6bc5be0428a1" targetNamespace="http://schemas.microsoft.com/office/2006/metadata/properties" ma:root="true" ma:fieldsID="4e7afd0cb37beac7645a720d7516e961" ns2:_="">
    <xsd:import namespace="6e10daf8-483b-452c-87d9-6bc5be042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daf8-483b-452c-87d9-6bc5be042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8F044-03D9-409A-897A-28E4AE732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0daf8-483b-452c-87d9-6bc5be0428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B6828D-F0E7-4DE3-92B6-41AAF915606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10daf8-483b-452c-87d9-6bc5be0428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07621C-2E25-4A44-A81E-212F8A9B1E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NCRAD Slide Template</Template>
  <TotalTime>517</TotalTime>
  <Words>707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NCRAD</vt:lpstr>
      <vt:lpstr>UPS ShipExec Thin Client Training for New Users</vt:lpstr>
      <vt:lpstr>User Access</vt:lpstr>
      <vt:lpstr>Accessing Shipping Client</vt:lpstr>
      <vt:lpstr>Finding Your Contact Information</vt:lpstr>
      <vt:lpstr>Finding Your Contact Information</vt:lpstr>
      <vt:lpstr>Verify Information</vt:lpstr>
      <vt:lpstr>Selected wrong Contact or Study Reference?</vt:lpstr>
      <vt:lpstr>Entering Shipment Information</vt:lpstr>
      <vt:lpstr>Need to request UPS Pickup?</vt:lpstr>
      <vt:lpstr>Shipping Packages</vt:lpstr>
      <vt:lpstr>Accessing Airbill</vt:lpstr>
      <vt:lpstr>Accessing Airbill</vt:lpstr>
      <vt:lpstr>Reprint Airbills/Voiding Shipments</vt:lpstr>
      <vt:lpstr>Reprint Airbill</vt:lpstr>
      <vt:lpstr>Void Shipment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User Tutorial</dc:title>
  <dc:creator>Reynolds, Holly R</dc:creator>
  <cp:lastModifiedBy>Lacy, Kaci Jo</cp:lastModifiedBy>
  <cp:revision>55</cp:revision>
  <dcterms:created xsi:type="dcterms:W3CDTF">2020-04-07T17:53:13Z</dcterms:created>
  <dcterms:modified xsi:type="dcterms:W3CDTF">2021-03-15T17:00:37Z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0x010100C91B6AB552887947BB1DF78F8DDE2608</vt:lpwstr>
  </property>
</Properties>
</file>